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C2AD6F3-13E2-464C-B5A7-C419D9231B0B}" type="datetimeFigureOut">
              <a:rPr lang="en-US" smtClean="0"/>
              <a:pPr/>
              <a:t>20-Apr-20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D2627-9B22-49DF-9987-EC38E63D8D76}" type="slidenum">
              <a:rPr lang="en-US" smtClean="0"/>
              <a:pPr/>
              <a:t>‹#›</a:t>
            </a:fld>
            <a:endParaRPr lang="en-US"/>
          </a:p>
        </p:txBody>
      </p:sp>
    </p:spTree>
  </p:cSld>
  <p:clrMapOvr>
    <a:masterClrMapping/>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2AD6F3-13E2-464C-B5A7-C419D9231B0B}" type="datetimeFigureOut">
              <a:rPr lang="en-US" smtClean="0"/>
              <a:pPr/>
              <a:t>20-Apr-20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D2627-9B22-49DF-9987-EC38E63D8D76}" type="slidenum">
              <a:rPr lang="en-US" smtClean="0"/>
              <a:pPr/>
              <a:t>‹#›</a:t>
            </a:fld>
            <a:endParaRPr lang="en-US"/>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2AD6F3-13E2-464C-B5A7-C419D9231B0B}" type="datetimeFigureOut">
              <a:rPr lang="en-US" smtClean="0"/>
              <a:pPr/>
              <a:t>20-Apr-20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D2627-9B22-49DF-9987-EC38E63D8D76}" type="slidenum">
              <a:rPr lang="en-US" smtClean="0"/>
              <a:pPr/>
              <a:t>‹#›</a:t>
            </a:fld>
            <a:endParaRPr lang="en-US"/>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2AD6F3-13E2-464C-B5A7-C419D9231B0B}" type="datetimeFigureOut">
              <a:rPr lang="en-US" smtClean="0"/>
              <a:pPr/>
              <a:t>20-Apr-20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D2627-9B22-49DF-9987-EC38E63D8D76}" type="slidenum">
              <a:rPr lang="en-US" smtClean="0"/>
              <a:pPr/>
              <a:t>‹#›</a:t>
            </a:fld>
            <a:endParaRPr lang="en-US"/>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2AD6F3-13E2-464C-B5A7-C419D9231B0B}" type="datetimeFigureOut">
              <a:rPr lang="en-US" smtClean="0"/>
              <a:pPr/>
              <a:t>20-Apr-20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D2627-9B22-49DF-9987-EC38E63D8D76}" type="slidenum">
              <a:rPr lang="en-US" smtClean="0"/>
              <a:pPr/>
              <a:t>‹#›</a:t>
            </a:fld>
            <a:endParaRPr lang="en-US"/>
          </a:p>
        </p:txBody>
      </p:sp>
    </p:spTree>
  </p:cSld>
  <p:clrMapOvr>
    <a:masterClrMapping/>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C2AD6F3-13E2-464C-B5A7-C419D9231B0B}" type="datetimeFigureOut">
              <a:rPr lang="en-US" smtClean="0"/>
              <a:pPr/>
              <a:t>20-Apr-20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9D2627-9B22-49DF-9987-EC38E63D8D76}" type="slidenum">
              <a:rPr lang="en-US" smtClean="0"/>
              <a:pPr/>
              <a:t>‹#›</a:t>
            </a:fld>
            <a:endParaRPr lang="en-US"/>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C2AD6F3-13E2-464C-B5A7-C419D9231B0B}" type="datetimeFigureOut">
              <a:rPr lang="en-US" smtClean="0"/>
              <a:pPr/>
              <a:t>20-Apr-20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9D2627-9B22-49DF-9987-EC38E63D8D76}" type="slidenum">
              <a:rPr lang="en-US" smtClean="0"/>
              <a:pPr/>
              <a:t>‹#›</a:t>
            </a:fld>
            <a:endParaRPr lang="en-US"/>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2AD6F3-13E2-464C-B5A7-C419D9231B0B}" type="datetimeFigureOut">
              <a:rPr lang="en-US" smtClean="0"/>
              <a:pPr/>
              <a:t>20-Apr-20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9D2627-9B22-49DF-9987-EC38E63D8D76}" type="slidenum">
              <a:rPr lang="en-US" smtClean="0"/>
              <a:pPr/>
              <a:t>‹#›</a:t>
            </a:fld>
            <a:endParaRPr lang="en-US"/>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2AD6F3-13E2-464C-B5A7-C419D9231B0B}" type="datetimeFigureOut">
              <a:rPr lang="en-US" smtClean="0"/>
              <a:pPr/>
              <a:t>20-Apr-20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9D2627-9B22-49DF-9987-EC38E63D8D76}" type="slidenum">
              <a:rPr lang="en-US" smtClean="0"/>
              <a:pPr/>
              <a:t>‹#›</a:t>
            </a:fld>
            <a:endParaRPr lang="en-US"/>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2AD6F3-13E2-464C-B5A7-C419D9231B0B}" type="datetimeFigureOut">
              <a:rPr lang="en-US" smtClean="0"/>
              <a:pPr/>
              <a:t>20-Apr-20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9D2627-9B22-49DF-9987-EC38E63D8D76}" type="slidenum">
              <a:rPr lang="en-US" smtClean="0"/>
              <a:pPr/>
              <a:t>‹#›</a:t>
            </a:fld>
            <a:endParaRPr lang="en-US"/>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2AD6F3-13E2-464C-B5A7-C419D9231B0B}" type="datetimeFigureOut">
              <a:rPr lang="en-US" smtClean="0"/>
              <a:pPr/>
              <a:t>20-Apr-20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9D2627-9B22-49DF-9987-EC38E63D8D76}" type="slidenum">
              <a:rPr lang="en-US" smtClean="0"/>
              <a:pPr/>
              <a:t>‹#›</a:t>
            </a:fld>
            <a:endParaRPr lang="en-US"/>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2AD6F3-13E2-464C-B5A7-C419D9231B0B}" type="datetimeFigureOut">
              <a:rPr lang="en-US" smtClean="0"/>
              <a:pPr/>
              <a:t>20-Apr-20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9D2627-9B22-49DF-9987-EC38E63D8D7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edg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buNone/>
            </a:pPr>
            <a:r>
              <a:rPr lang="en-US" sz="4000" b="1" dirty="0">
                <a:solidFill>
                  <a:srgbClr val="FF0000"/>
                </a:solidFill>
                <a:latin typeface="Lucida Fax" pitchFamily="18" charset="0"/>
                <a:ea typeface="Meiryo UI" pitchFamily="34" charset="-128"/>
                <a:cs typeface="Meiryo UI" pitchFamily="34" charset="-128"/>
              </a:rPr>
              <a:t>Internal</a:t>
            </a:r>
            <a:r>
              <a:rPr lang="en-US" sz="6000" b="1" dirty="0">
                <a:solidFill>
                  <a:srgbClr val="FF0000"/>
                </a:solidFill>
                <a:latin typeface="Lucida Fax" pitchFamily="18" charset="0"/>
                <a:ea typeface="Meiryo UI" pitchFamily="34" charset="-128"/>
                <a:cs typeface="Meiryo UI" pitchFamily="34" charset="-128"/>
              </a:rPr>
              <a:t> </a:t>
            </a:r>
            <a:r>
              <a:rPr lang="en-US" sz="4000" b="1" dirty="0" smtClean="0">
                <a:solidFill>
                  <a:srgbClr val="FF0000"/>
                </a:solidFill>
                <a:latin typeface="Lucida Fax" pitchFamily="18" charset="0"/>
                <a:ea typeface="Meiryo UI" pitchFamily="34" charset="-128"/>
                <a:cs typeface="Meiryo UI" pitchFamily="34" charset="-128"/>
              </a:rPr>
              <a:t>  Reconstruction</a:t>
            </a:r>
            <a:r>
              <a:rPr lang="en-US" sz="4000" b="1" dirty="0" smtClean="0">
                <a:solidFill>
                  <a:srgbClr val="FF0000"/>
                </a:solidFill>
                <a:latin typeface="Meiryo UI" pitchFamily="34" charset="-128"/>
                <a:ea typeface="Meiryo UI" pitchFamily="34" charset="-128"/>
                <a:cs typeface="Meiryo UI" pitchFamily="34" charset="-128"/>
              </a:rPr>
              <a:t> </a:t>
            </a:r>
            <a:endParaRPr lang="en-US" sz="4000" dirty="0" smtClean="0">
              <a:solidFill>
                <a:srgbClr val="FF0000"/>
              </a:solidFill>
              <a:latin typeface="Meiryo UI" pitchFamily="34" charset="-128"/>
              <a:ea typeface="Meiryo UI" pitchFamily="34" charset="-128"/>
              <a:cs typeface="Meiryo UI" pitchFamily="34" charset="-128"/>
            </a:endParaRPr>
          </a:p>
          <a:p>
            <a:pPr>
              <a:buNone/>
            </a:pPr>
            <a:r>
              <a:rPr lang="en-US" sz="1400" b="1" dirty="0" smtClean="0">
                <a:solidFill>
                  <a:srgbClr val="FF0000"/>
                </a:solidFill>
                <a:latin typeface="Lucida Fax" pitchFamily="18" charset="0"/>
                <a:ea typeface="Meiryo UI" pitchFamily="34" charset="-128"/>
                <a:cs typeface="Meiryo UI" pitchFamily="34" charset="-128"/>
              </a:rPr>
              <a:t>Prepared by</a:t>
            </a:r>
          </a:p>
          <a:p>
            <a:pPr>
              <a:buNone/>
            </a:pPr>
            <a:r>
              <a:rPr lang="en-US" sz="1400" b="1" dirty="0" smtClean="0">
                <a:solidFill>
                  <a:srgbClr val="FF0000"/>
                </a:solidFill>
                <a:latin typeface="Lucida Fax" pitchFamily="18" charset="0"/>
                <a:ea typeface="Meiryo UI" pitchFamily="34" charset="-128"/>
                <a:cs typeface="Meiryo UI" pitchFamily="34" charset="-128"/>
              </a:rPr>
              <a:t>Dr. S. </a:t>
            </a:r>
            <a:r>
              <a:rPr lang="en-US" sz="1400" b="1" dirty="0" err="1" smtClean="0">
                <a:solidFill>
                  <a:srgbClr val="FF0000"/>
                </a:solidFill>
                <a:latin typeface="Lucida Fax" pitchFamily="18" charset="0"/>
                <a:ea typeface="Meiryo UI" pitchFamily="34" charset="-128"/>
                <a:cs typeface="Meiryo UI" pitchFamily="34" charset="-128"/>
              </a:rPr>
              <a:t>Gunakar</a:t>
            </a:r>
            <a:endParaRPr lang="en-US" sz="1400" b="1" dirty="0" smtClean="0">
              <a:solidFill>
                <a:srgbClr val="FF0000"/>
              </a:solidFill>
              <a:latin typeface="Lucida Fax" pitchFamily="18" charset="0"/>
              <a:ea typeface="Meiryo UI" pitchFamily="34" charset="-128"/>
              <a:cs typeface="Meiryo UI" pitchFamily="34" charset="-128"/>
            </a:endParaRPr>
          </a:p>
          <a:p>
            <a:pPr>
              <a:buNone/>
            </a:pPr>
            <a:r>
              <a:rPr lang="en-US" sz="1400" b="1" dirty="0" err="1" smtClean="0">
                <a:solidFill>
                  <a:srgbClr val="FF0000"/>
                </a:solidFill>
                <a:latin typeface="Lucida Fax" pitchFamily="18" charset="0"/>
                <a:ea typeface="Meiryo UI" pitchFamily="34" charset="-128"/>
                <a:cs typeface="Meiryo UI" pitchFamily="34" charset="-128"/>
              </a:rPr>
              <a:t>Pompei</a:t>
            </a:r>
            <a:r>
              <a:rPr lang="en-US" sz="1400" b="1" dirty="0" smtClean="0">
                <a:solidFill>
                  <a:srgbClr val="FF0000"/>
                </a:solidFill>
                <a:latin typeface="Lucida Fax" pitchFamily="18" charset="0"/>
                <a:ea typeface="Meiryo UI" pitchFamily="34" charset="-128"/>
                <a:cs typeface="Meiryo UI" pitchFamily="34" charset="-128"/>
              </a:rPr>
              <a:t> College</a:t>
            </a:r>
          </a:p>
          <a:p>
            <a:pPr>
              <a:buNone/>
            </a:pPr>
            <a:r>
              <a:rPr lang="en-US" sz="1400" b="1" dirty="0" smtClean="0">
                <a:solidFill>
                  <a:srgbClr val="FF0000"/>
                </a:solidFill>
                <a:latin typeface="Lucida Fax" pitchFamily="18" charset="0"/>
                <a:ea typeface="Meiryo UI" pitchFamily="34" charset="-128"/>
                <a:cs typeface="Meiryo UI" pitchFamily="34" charset="-128"/>
              </a:rPr>
              <a:t>Aikala-574141</a:t>
            </a:r>
            <a:r>
              <a:rPr lang="en-US" sz="1400" b="1" dirty="0" smtClean="0">
                <a:solidFill>
                  <a:srgbClr val="FF0000"/>
                </a:solidFill>
                <a:latin typeface="Lucida Fax" pitchFamily="18" charset="0"/>
                <a:ea typeface="Meiryo UI" pitchFamily="34" charset="-128"/>
                <a:cs typeface="Meiryo UI" pitchFamily="34" charset="-128"/>
              </a:rPr>
              <a:t> </a:t>
            </a:r>
          </a:p>
        </p:txBody>
      </p:sp>
    </p:spTree>
  </p:cSld>
  <p:clrMapOvr>
    <a:masterClrMapping/>
  </p:clrMapOvr>
  <p:transition>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lnSpcReduction="10000"/>
          </a:bodyPr>
          <a:lstStyle/>
          <a:p>
            <a:pPr algn="just">
              <a:buNone/>
            </a:pPr>
            <a:r>
              <a:rPr lang="en-US" dirty="0" smtClean="0"/>
              <a:t>4. </a:t>
            </a:r>
            <a:r>
              <a:rPr lang="en-US" dirty="0" smtClean="0">
                <a:latin typeface="Times New Roman" pitchFamily="18" charset="0"/>
                <a:cs typeface="Times New Roman" pitchFamily="18" charset="0"/>
              </a:rPr>
              <a:t>Reconversion of stocks into shares</a:t>
            </a:r>
          </a:p>
          <a:p>
            <a:pPr algn="just">
              <a:buNone/>
            </a:pPr>
            <a:r>
              <a:rPr lang="en-US" dirty="0" smtClean="0">
                <a:solidFill>
                  <a:srgbClr val="C00000"/>
                </a:solidFill>
                <a:latin typeface="Times New Roman" pitchFamily="18" charset="0"/>
                <a:cs typeface="Times New Roman" pitchFamily="18" charset="0"/>
              </a:rPr>
              <a:t>Stock A/c Dr. </a:t>
            </a:r>
          </a:p>
          <a:p>
            <a:pPr algn="just">
              <a:buNone/>
            </a:pPr>
            <a:r>
              <a:rPr lang="en-US" dirty="0" smtClean="0">
                <a:solidFill>
                  <a:srgbClr val="C00000"/>
                </a:solidFill>
                <a:latin typeface="Times New Roman" pitchFamily="18" charset="0"/>
                <a:cs typeface="Times New Roman" pitchFamily="18" charset="0"/>
              </a:rPr>
              <a:t>         To Share capital A/c</a:t>
            </a:r>
          </a:p>
          <a:p>
            <a:pPr algn="just">
              <a:buNone/>
            </a:pPr>
            <a:r>
              <a:rPr lang="en-US" dirty="0" smtClean="0">
                <a:latin typeface="Times New Roman" pitchFamily="18" charset="0"/>
                <a:cs typeface="Times New Roman" pitchFamily="18" charset="0"/>
              </a:rPr>
              <a:t>5. Consolidation of shares of shares of smaller value into shares of higher value</a:t>
            </a:r>
          </a:p>
          <a:p>
            <a:pPr algn="just">
              <a:buNone/>
            </a:pPr>
            <a:r>
              <a:rPr lang="en-US" dirty="0" smtClean="0">
                <a:solidFill>
                  <a:srgbClr val="C00000"/>
                </a:solidFill>
                <a:latin typeface="Times New Roman" pitchFamily="18" charset="0"/>
                <a:cs typeface="Times New Roman" pitchFamily="18" charset="0"/>
              </a:rPr>
              <a:t>Share capital  A/c ( Smaller value) Dr.</a:t>
            </a:r>
          </a:p>
          <a:p>
            <a:pPr algn="just">
              <a:buNone/>
            </a:pPr>
            <a:r>
              <a:rPr lang="en-US" dirty="0" smtClean="0">
                <a:solidFill>
                  <a:srgbClr val="C00000"/>
                </a:solidFill>
                <a:latin typeface="Times New Roman" pitchFamily="18" charset="0"/>
                <a:cs typeface="Times New Roman" pitchFamily="18" charset="0"/>
              </a:rPr>
              <a:t>        To  Share capital  A/c (  Higher value)</a:t>
            </a:r>
          </a:p>
          <a:p>
            <a:pPr algn="just">
              <a:buNone/>
            </a:pPr>
            <a:r>
              <a:rPr lang="en-US" dirty="0" smtClean="0">
                <a:latin typeface="Times New Roman" pitchFamily="18" charset="0"/>
                <a:cs typeface="Times New Roman" pitchFamily="18" charset="0"/>
              </a:rPr>
              <a:t> 6. Sub-division of shares of higher value into shares of smaller value</a:t>
            </a:r>
          </a:p>
          <a:p>
            <a:pPr algn="just">
              <a:buNone/>
            </a:pPr>
            <a:r>
              <a:rPr lang="en-US" dirty="0" smtClean="0">
                <a:solidFill>
                  <a:srgbClr val="C00000"/>
                </a:solidFill>
                <a:latin typeface="Times New Roman" pitchFamily="18" charset="0"/>
                <a:cs typeface="Times New Roman" pitchFamily="18" charset="0"/>
              </a:rPr>
              <a:t>Share capital  A/c ( Higher value) Dr.</a:t>
            </a:r>
          </a:p>
          <a:p>
            <a:pPr algn="just">
              <a:buNone/>
            </a:pPr>
            <a:r>
              <a:rPr lang="en-US" dirty="0" smtClean="0">
                <a:solidFill>
                  <a:srgbClr val="C00000"/>
                </a:solidFill>
                <a:latin typeface="Times New Roman" pitchFamily="18" charset="0"/>
                <a:cs typeface="Times New Roman" pitchFamily="18" charset="0"/>
              </a:rPr>
              <a:t>        To  Share capital  A/c (  Smaller value)</a:t>
            </a:r>
          </a:p>
          <a:p>
            <a:pPr>
              <a:buNone/>
            </a:pPr>
            <a:endParaRPr lang="en-US" dirty="0" smtClean="0"/>
          </a:p>
          <a:p>
            <a:pPr>
              <a:buNone/>
            </a:pPr>
            <a:endParaRPr lang="en-US" dirty="0"/>
          </a:p>
        </p:txBody>
      </p:sp>
    </p:spTree>
  </p:cSld>
  <p:clrMapOvr>
    <a:masterClrMapping/>
  </p:clrMapOvr>
  <p:transition>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305800" cy="5943600"/>
          </a:xfrm>
        </p:spPr>
        <p:txBody>
          <a:bodyPr>
            <a:normAutofit fontScale="85000" lnSpcReduction="20000"/>
          </a:bodyPr>
          <a:lstStyle/>
          <a:p>
            <a:pPr>
              <a:buNone/>
            </a:pPr>
            <a:r>
              <a:rPr lang="en-US" b="1" dirty="0" smtClean="0">
                <a:solidFill>
                  <a:srgbClr val="FF0000"/>
                </a:solidFill>
                <a:latin typeface="Times New Roman" pitchFamily="18" charset="0"/>
                <a:cs typeface="Times New Roman" pitchFamily="18" charset="0"/>
              </a:rPr>
              <a:t>Journal entries  (Reduction of capital)</a:t>
            </a:r>
          </a:p>
          <a:p>
            <a:pPr marL="514350" indent="-514350" algn="just">
              <a:buAutoNum type="arabicPeriod"/>
            </a:pPr>
            <a:r>
              <a:rPr lang="en-US" dirty="0" smtClean="0">
                <a:latin typeface="Times New Roman" pitchFamily="18" charset="0"/>
                <a:cs typeface="Times New Roman" pitchFamily="18" charset="0"/>
              </a:rPr>
              <a:t>Reducing the liability on partly-paid shares( Here paid up capital is not affected, but the partly paid –up shares became fully paid up shares)</a:t>
            </a:r>
          </a:p>
          <a:p>
            <a:pPr marL="514350" indent="-514350" algn="just">
              <a:buNone/>
            </a:pPr>
            <a:r>
              <a:rPr lang="en-US" dirty="0" smtClean="0">
                <a:solidFill>
                  <a:srgbClr val="C00000"/>
                </a:solidFill>
                <a:latin typeface="Times New Roman" pitchFamily="18" charset="0"/>
                <a:cs typeface="Times New Roman" pitchFamily="18" charset="0"/>
              </a:rPr>
              <a:t>Share capital (Partly-paid up) A/c Dr. </a:t>
            </a:r>
          </a:p>
          <a:p>
            <a:pPr marL="514350" indent="-514350" algn="just">
              <a:buNone/>
            </a:pPr>
            <a:r>
              <a:rPr lang="en-US" dirty="0" smtClean="0">
                <a:solidFill>
                  <a:srgbClr val="C00000"/>
                </a:solidFill>
                <a:latin typeface="Times New Roman" pitchFamily="18" charset="0"/>
                <a:cs typeface="Times New Roman" pitchFamily="18" charset="0"/>
              </a:rPr>
              <a:t>       To Share capital (Fully paid ) A/</a:t>
            </a:r>
            <a:r>
              <a:rPr lang="en-US" dirty="0" smtClean="0">
                <a:latin typeface="Times New Roman" pitchFamily="18" charset="0"/>
                <a:cs typeface="Times New Roman" pitchFamily="18" charset="0"/>
              </a:rPr>
              <a:t>c</a:t>
            </a:r>
          </a:p>
          <a:p>
            <a:pPr marL="514350" indent="-514350" algn="just">
              <a:buNone/>
            </a:pPr>
            <a:r>
              <a:rPr lang="en-US" dirty="0" smtClean="0">
                <a:latin typeface="Times New Roman" pitchFamily="18" charset="0"/>
                <a:cs typeface="Times New Roman" pitchFamily="18" charset="0"/>
              </a:rPr>
              <a:t>2. Paying off  paid-up capital which is in excess of the need of the company.</a:t>
            </a:r>
          </a:p>
          <a:p>
            <a:pPr marL="514350" indent="-514350" algn="just">
              <a:buNone/>
            </a:pPr>
            <a:r>
              <a:rPr lang="en-US" dirty="0" smtClean="0">
                <a:latin typeface="Times New Roman" pitchFamily="18" charset="0"/>
                <a:cs typeface="Times New Roman" pitchFamily="18" charset="0"/>
              </a:rPr>
              <a:t>a) For transferring  extra capital to shareholders</a:t>
            </a:r>
          </a:p>
          <a:p>
            <a:pPr marL="514350" indent="-514350" algn="just">
              <a:buNone/>
            </a:pPr>
            <a:r>
              <a:rPr lang="en-US" dirty="0" smtClean="0">
                <a:solidFill>
                  <a:srgbClr val="C00000"/>
                </a:solidFill>
                <a:latin typeface="Times New Roman" pitchFamily="18" charset="0"/>
                <a:cs typeface="Times New Roman" pitchFamily="18" charset="0"/>
              </a:rPr>
              <a:t>Share capital A/c Dr. 	</a:t>
            </a:r>
          </a:p>
          <a:p>
            <a:pPr marL="514350" indent="-514350" algn="just">
              <a:buNone/>
            </a:pPr>
            <a:r>
              <a:rPr lang="en-US" dirty="0" smtClean="0">
                <a:solidFill>
                  <a:srgbClr val="C00000"/>
                </a:solidFill>
                <a:latin typeface="Times New Roman" pitchFamily="18" charset="0"/>
                <a:cs typeface="Times New Roman" pitchFamily="18" charset="0"/>
              </a:rPr>
              <a:t>       To Shareholders  A/c</a:t>
            </a:r>
          </a:p>
          <a:p>
            <a:pPr marL="514350" indent="-514350" algn="just">
              <a:buNone/>
            </a:pPr>
            <a:r>
              <a:rPr lang="en-US" dirty="0" smtClean="0">
                <a:latin typeface="Times New Roman" pitchFamily="18" charset="0"/>
                <a:cs typeface="Times New Roman" pitchFamily="18" charset="0"/>
              </a:rPr>
              <a:t>b)For paying </a:t>
            </a:r>
          </a:p>
          <a:p>
            <a:pPr marL="514350" indent="-514350" algn="just">
              <a:buNone/>
            </a:pPr>
            <a:r>
              <a:rPr lang="en-US" dirty="0" smtClean="0">
                <a:solidFill>
                  <a:srgbClr val="C00000"/>
                </a:solidFill>
                <a:latin typeface="Times New Roman" pitchFamily="18" charset="0"/>
                <a:cs typeface="Times New Roman" pitchFamily="18" charset="0"/>
              </a:rPr>
              <a:t>Shareholders A/c Dr. </a:t>
            </a:r>
          </a:p>
          <a:p>
            <a:pPr marL="514350" indent="-514350" algn="just">
              <a:buNone/>
            </a:pPr>
            <a:r>
              <a:rPr lang="en-US" dirty="0" smtClean="0">
                <a:solidFill>
                  <a:srgbClr val="C00000"/>
                </a:solidFill>
                <a:latin typeface="Times New Roman" pitchFamily="18" charset="0"/>
                <a:cs typeface="Times New Roman" pitchFamily="18" charset="0"/>
              </a:rPr>
              <a:t>         To Bank/cash A/</a:t>
            </a:r>
            <a:r>
              <a:rPr lang="en-US" dirty="0" smtClean="0">
                <a:solidFill>
                  <a:srgbClr val="C00000"/>
                </a:solidFill>
              </a:rPr>
              <a:t>c</a:t>
            </a:r>
          </a:p>
          <a:p>
            <a:pPr marL="514350" indent="-514350">
              <a:buNone/>
            </a:pPr>
            <a:endParaRPr lang="en-US" dirty="0"/>
          </a:p>
        </p:txBody>
      </p:sp>
    </p:spTree>
  </p:cSld>
  <p:clrMapOvr>
    <a:masterClrMapping/>
  </p:clrMapOvr>
  <p:transition>
    <p:wedg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a:bodyPr>
          <a:lstStyle/>
          <a:p>
            <a:pPr>
              <a:buNone/>
            </a:pPr>
            <a:r>
              <a:rPr lang="en-US" dirty="0" smtClean="0"/>
              <a:t>3</a:t>
            </a:r>
            <a:r>
              <a:rPr lang="en-US" sz="2800" dirty="0" smtClean="0">
                <a:latin typeface="Times New Roman" pitchFamily="18" charset="0"/>
                <a:cs typeface="Times New Roman" pitchFamily="18" charset="0"/>
              </a:rPr>
              <a:t>. When the face value of share is changed  or the rate of dividend on Preference share is changed</a:t>
            </a:r>
          </a:p>
          <a:p>
            <a:pPr>
              <a:buNone/>
            </a:pPr>
            <a:r>
              <a:rPr lang="en-US" sz="2800" dirty="0" smtClean="0">
                <a:latin typeface="Times New Roman" pitchFamily="18" charset="0"/>
                <a:cs typeface="Times New Roman" pitchFamily="18" charset="0"/>
              </a:rPr>
              <a:t>(</a:t>
            </a:r>
            <a:r>
              <a:rPr lang="en-US" sz="2800" dirty="0" smtClean="0">
                <a:solidFill>
                  <a:srgbClr val="C00000"/>
                </a:solidFill>
                <a:latin typeface="Times New Roman" pitchFamily="18" charset="0"/>
                <a:cs typeface="Times New Roman" pitchFamily="18" charset="0"/>
              </a:rPr>
              <a:t>Old) Share capital A/c Dr. </a:t>
            </a:r>
          </a:p>
          <a:p>
            <a:pPr>
              <a:buNone/>
            </a:pPr>
            <a:r>
              <a:rPr lang="en-US" sz="2800" dirty="0" smtClean="0">
                <a:solidFill>
                  <a:srgbClr val="C00000"/>
                </a:solidFill>
                <a:latin typeface="Times New Roman" pitchFamily="18" charset="0"/>
                <a:cs typeface="Times New Roman" pitchFamily="18" charset="0"/>
              </a:rPr>
              <a:t>           To Share capital A/c (New)</a:t>
            </a:r>
          </a:p>
          <a:p>
            <a:pPr>
              <a:buNone/>
            </a:pPr>
            <a:r>
              <a:rPr lang="en-US" sz="2800" dirty="0" smtClean="0">
                <a:solidFill>
                  <a:srgbClr val="C00000"/>
                </a:solidFill>
                <a:latin typeface="Times New Roman" pitchFamily="18" charset="0"/>
                <a:cs typeface="Times New Roman" pitchFamily="18" charset="0"/>
              </a:rPr>
              <a:t>           To Capital  reduction A/c or (Reconstruction A/c)                                                     (</a:t>
            </a:r>
            <a:r>
              <a:rPr lang="en-US" sz="2000" dirty="0" smtClean="0">
                <a:solidFill>
                  <a:srgbClr val="C00000"/>
                </a:solidFill>
                <a:latin typeface="Times New Roman" pitchFamily="18" charset="0"/>
                <a:cs typeface="Times New Roman" pitchFamily="18" charset="0"/>
              </a:rPr>
              <a:t>Balancing figure)</a:t>
            </a:r>
          </a:p>
          <a:p>
            <a:pPr>
              <a:buNone/>
            </a:pPr>
            <a:r>
              <a:rPr lang="en-US" sz="2800" dirty="0" smtClean="0">
                <a:latin typeface="Times New Roman" pitchFamily="18" charset="0"/>
                <a:cs typeface="Times New Roman" pitchFamily="18" charset="0"/>
              </a:rPr>
              <a:t>4. If any paid up share capital  is reduced without reducing  face value  of the shares</a:t>
            </a:r>
          </a:p>
          <a:p>
            <a:pPr>
              <a:buNone/>
            </a:pPr>
            <a:r>
              <a:rPr lang="en-US" sz="2800" dirty="0" smtClean="0">
                <a:latin typeface="Times New Roman" pitchFamily="18" charset="0"/>
                <a:cs typeface="Times New Roman" pitchFamily="18" charset="0"/>
              </a:rPr>
              <a:t> For </a:t>
            </a:r>
            <a:r>
              <a:rPr lang="en-US" sz="2800" dirty="0" err="1" smtClean="0">
                <a:latin typeface="Times New Roman" pitchFamily="18" charset="0"/>
                <a:cs typeface="Times New Roman" pitchFamily="18" charset="0"/>
              </a:rPr>
              <a:t>e.g</a:t>
            </a:r>
            <a:r>
              <a:rPr lang="en-US" sz="2800" dirty="0" smtClean="0">
                <a:latin typeface="Times New Roman" pitchFamily="18" charset="0"/>
                <a:cs typeface="Times New Roman" pitchFamily="18" charset="0"/>
              </a:rPr>
              <a:t>: shares of Rs. 100 each on which Rs. 80 paid reduced to shares of Rs. 100 each, Rs. 60 paid up.</a:t>
            </a:r>
          </a:p>
          <a:p>
            <a:pPr>
              <a:buNone/>
            </a:pPr>
            <a:r>
              <a:rPr lang="en-US" sz="2800" dirty="0" smtClean="0">
                <a:latin typeface="Times New Roman" pitchFamily="18" charset="0"/>
                <a:cs typeface="Times New Roman" pitchFamily="18" charset="0"/>
              </a:rPr>
              <a:t> </a:t>
            </a:r>
            <a:r>
              <a:rPr lang="en-US" sz="2800" dirty="0" smtClean="0">
                <a:solidFill>
                  <a:srgbClr val="C00000"/>
                </a:solidFill>
                <a:latin typeface="Times New Roman" pitchFamily="18" charset="0"/>
                <a:cs typeface="Times New Roman" pitchFamily="18" charset="0"/>
              </a:rPr>
              <a:t>Share capital A/c Dr. </a:t>
            </a:r>
          </a:p>
          <a:p>
            <a:pPr>
              <a:buNone/>
            </a:pPr>
            <a:r>
              <a:rPr lang="en-US" sz="2800" dirty="0" smtClean="0">
                <a:solidFill>
                  <a:srgbClr val="C00000"/>
                </a:solidFill>
                <a:latin typeface="Times New Roman" pitchFamily="18" charset="0"/>
                <a:cs typeface="Times New Roman" pitchFamily="18" charset="0"/>
              </a:rPr>
              <a:t>                 To Capital reduction A/c </a:t>
            </a:r>
            <a:endParaRPr lang="en-US" sz="2800" dirty="0">
              <a:solidFill>
                <a:srgbClr val="C00000"/>
              </a:solidFill>
              <a:latin typeface="Times New Roman" pitchFamily="18" charset="0"/>
              <a:cs typeface="Times New Roman" pitchFamily="18" charset="0"/>
            </a:endParaRPr>
          </a:p>
        </p:txBody>
      </p:sp>
    </p:spTree>
  </p:cSld>
  <p:clrMapOvr>
    <a:masterClrMapping/>
  </p:clrMapOvr>
  <p:transition>
    <p:wedg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6172200"/>
          </a:xfrm>
        </p:spPr>
        <p:txBody>
          <a:bodyPr/>
          <a:lstStyle/>
          <a:p>
            <a:pPr>
              <a:buNone/>
            </a:pPr>
            <a:r>
              <a:rPr lang="en-US" dirty="0" smtClean="0"/>
              <a:t>5</a:t>
            </a:r>
            <a:r>
              <a:rPr lang="en-US" sz="2800" dirty="0" smtClean="0">
                <a:latin typeface="Times New Roman" pitchFamily="18" charset="0"/>
                <a:cs typeface="Times New Roman" pitchFamily="18" charset="0"/>
              </a:rPr>
              <a:t>. If any sacrifice has been made by the creditors and Debenture holders:</a:t>
            </a:r>
          </a:p>
          <a:p>
            <a:pPr>
              <a:buNone/>
            </a:pPr>
            <a:r>
              <a:rPr lang="en-US" sz="2800" dirty="0" smtClean="0">
                <a:solidFill>
                  <a:srgbClr val="C00000"/>
                </a:solidFill>
                <a:latin typeface="Times New Roman" pitchFamily="18" charset="0"/>
                <a:cs typeface="Times New Roman" pitchFamily="18" charset="0"/>
              </a:rPr>
              <a:t>Creditors/Debenture holders A/c Dr.  (with amt. of Sacrifice)</a:t>
            </a:r>
          </a:p>
          <a:p>
            <a:pPr>
              <a:buNone/>
            </a:pPr>
            <a:r>
              <a:rPr lang="en-US" sz="2800" dirty="0" smtClean="0">
                <a:solidFill>
                  <a:srgbClr val="C00000"/>
                </a:solidFill>
                <a:latin typeface="Times New Roman" pitchFamily="18" charset="0"/>
                <a:cs typeface="Times New Roman" pitchFamily="18" charset="0"/>
              </a:rPr>
              <a:t>               To  Capital Reduction A/c </a:t>
            </a:r>
          </a:p>
          <a:p>
            <a:pPr>
              <a:buNone/>
            </a:pPr>
            <a:r>
              <a:rPr lang="en-US" sz="2800" dirty="0" smtClean="0">
                <a:latin typeface="Times New Roman" pitchFamily="18" charset="0"/>
                <a:cs typeface="Times New Roman" pitchFamily="18" charset="0"/>
              </a:rPr>
              <a:t> 6.  If the value of any asset is appreciated</a:t>
            </a:r>
          </a:p>
          <a:p>
            <a:pPr>
              <a:buNone/>
            </a:pPr>
            <a:r>
              <a:rPr lang="en-US" sz="2800" dirty="0" smtClean="0">
                <a:solidFill>
                  <a:srgbClr val="C00000"/>
                </a:solidFill>
                <a:latin typeface="Times New Roman" pitchFamily="18" charset="0"/>
                <a:cs typeface="Times New Roman" pitchFamily="18" charset="0"/>
              </a:rPr>
              <a:t>Respective Asset A/c Dr.</a:t>
            </a:r>
          </a:p>
          <a:p>
            <a:pPr>
              <a:buNone/>
            </a:pPr>
            <a:r>
              <a:rPr lang="en-US" sz="2800" dirty="0" smtClean="0">
                <a:solidFill>
                  <a:srgbClr val="C00000"/>
                </a:solidFill>
                <a:latin typeface="Times New Roman" pitchFamily="18" charset="0"/>
                <a:cs typeface="Times New Roman" pitchFamily="18" charset="0"/>
              </a:rPr>
              <a:t>                  To Capital Reduction A/c</a:t>
            </a:r>
          </a:p>
          <a:p>
            <a:pPr>
              <a:buNone/>
            </a:pPr>
            <a:r>
              <a:rPr lang="en-US" sz="2800" dirty="0" smtClean="0">
                <a:latin typeface="Times New Roman" pitchFamily="18" charset="0"/>
                <a:cs typeface="Times New Roman" pitchFamily="18" charset="0"/>
              </a:rPr>
              <a:t>7. If there are reconstruction expenses</a:t>
            </a:r>
          </a:p>
          <a:p>
            <a:pPr>
              <a:buNone/>
            </a:pPr>
            <a:r>
              <a:rPr lang="en-US" sz="2800" dirty="0" smtClean="0">
                <a:solidFill>
                  <a:srgbClr val="C00000"/>
                </a:solidFill>
                <a:latin typeface="Times New Roman" pitchFamily="18" charset="0"/>
                <a:cs typeface="Times New Roman" pitchFamily="18" charset="0"/>
              </a:rPr>
              <a:t>Capital reduction A/c Dr.</a:t>
            </a:r>
          </a:p>
          <a:p>
            <a:pPr>
              <a:buNone/>
            </a:pPr>
            <a:r>
              <a:rPr lang="en-US" sz="2800" dirty="0" smtClean="0">
                <a:solidFill>
                  <a:srgbClr val="C00000"/>
                </a:solidFill>
                <a:latin typeface="Times New Roman" pitchFamily="18" charset="0"/>
                <a:cs typeface="Times New Roman" pitchFamily="18" charset="0"/>
              </a:rPr>
              <a:t>                To Reconstruction Expenses A</a:t>
            </a:r>
            <a:r>
              <a:rPr lang="en-US" dirty="0" smtClean="0">
                <a:solidFill>
                  <a:srgbClr val="C00000"/>
                </a:solidFill>
                <a:latin typeface="Times New Roman" pitchFamily="18" charset="0"/>
                <a:cs typeface="Times New Roman" pitchFamily="18" charset="0"/>
              </a:rPr>
              <a:t>/c </a:t>
            </a:r>
          </a:p>
        </p:txBody>
      </p:sp>
    </p:spTree>
  </p:cSld>
  <p:clrMapOvr>
    <a:masterClrMapping/>
  </p:clrMapOvr>
  <p:transition>
    <p:wedg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77500" lnSpcReduction="20000"/>
          </a:bodyPr>
          <a:lstStyle/>
          <a:p>
            <a:pPr algn="just">
              <a:buNone/>
            </a:pPr>
            <a:r>
              <a:rPr lang="en-US" sz="3500" dirty="0" smtClean="0"/>
              <a:t>8. </a:t>
            </a:r>
            <a:r>
              <a:rPr lang="en-US" dirty="0" smtClean="0">
                <a:latin typeface="Times New Roman" pitchFamily="18" charset="0"/>
                <a:cs typeface="Times New Roman" pitchFamily="18" charset="0"/>
              </a:rPr>
              <a:t>Where any contingent liability ( say sales tax) arises and is to be paid  immediately.  The following entry will be passed.</a:t>
            </a:r>
          </a:p>
          <a:p>
            <a:pPr marL="514350" indent="-514350" algn="just">
              <a:buNone/>
            </a:pPr>
            <a:r>
              <a:rPr lang="en-US" dirty="0" smtClean="0">
                <a:latin typeface="Times New Roman" pitchFamily="18" charset="0"/>
                <a:cs typeface="Times New Roman" pitchFamily="18" charset="0"/>
              </a:rPr>
              <a:t>a. </a:t>
            </a:r>
            <a:r>
              <a:rPr lang="en-US" dirty="0" smtClean="0">
                <a:solidFill>
                  <a:srgbClr val="C00000"/>
                </a:solidFill>
                <a:latin typeface="Times New Roman" pitchFamily="18" charset="0"/>
                <a:cs typeface="Times New Roman" pitchFamily="18" charset="0"/>
              </a:rPr>
              <a:t>Capital reduction A/c Dr.</a:t>
            </a:r>
          </a:p>
          <a:p>
            <a:pPr marL="514350" indent="-514350" algn="just">
              <a:buNone/>
            </a:pPr>
            <a:r>
              <a:rPr lang="en-US" dirty="0" smtClean="0">
                <a:solidFill>
                  <a:srgbClr val="C00000"/>
                </a:solidFill>
                <a:latin typeface="Times New Roman" pitchFamily="18" charset="0"/>
                <a:cs typeface="Times New Roman" pitchFamily="18" charset="0"/>
              </a:rPr>
              <a:t>             To Liabilities payable (Sales Tax) A/c </a:t>
            </a:r>
          </a:p>
          <a:p>
            <a:pPr marL="514350" indent="-514350" algn="just">
              <a:buNone/>
            </a:pPr>
            <a:r>
              <a:rPr lang="en-US" dirty="0" smtClean="0">
                <a:latin typeface="Times New Roman" pitchFamily="18" charset="0"/>
                <a:cs typeface="Times New Roman" pitchFamily="18" charset="0"/>
              </a:rPr>
              <a:t>b. </a:t>
            </a:r>
            <a:r>
              <a:rPr lang="en-US" dirty="0" smtClean="0">
                <a:solidFill>
                  <a:srgbClr val="C00000"/>
                </a:solidFill>
                <a:latin typeface="Times New Roman" pitchFamily="18" charset="0"/>
                <a:cs typeface="Times New Roman" pitchFamily="18" charset="0"/>
              </a:rPr>
              <a:t>Liabilities payable A/c  (Sales Tax) Dr. </a:t>
            </a:r>
          </a:p>
          <a:p>
            <a:pPr marL="514350" indent="-514350" algn="just">
              <a:buNone/>
            </a:pPr>
            <a:r>
              <a:rPr lang="en-US" dirty="0" smtClean="0">
                <a:solidFill>
                  <a:srgbClr val="C00000"/>
                </a:solidFill>
                <a:latin typeface="Times New Roman" pitchFamily="18" charset="0"/>
                <a:cs typeface="Times New Roman" pitchFamily="18" charset="0"/>
              </a:rPr>
              <a:t>               To Bank A/c</a:t>
            </a:r>
          </a:p>
          <a:p>
            <a:pPr marL="514350" indent="-514350" algn="just">
              <a:buNone/>
            </a:pPr>
            <a:r>
              <a:rPr lang="en-US" dirty="0" smtClean="0">
                <a:latin typeface="Times New Roman" pitchFamily="18" charset="0"/>
                <a:cs typeface="Times New Roman" pitchFamily="18" charset="0"/>
              </a:rPr>
              <a:t>9. If the old share Capital is surrendered altogether and new shares are issued</a:t>
            </a:r>
          </a:p>
          <a:p>
            <a:pPr marL="514350" indent="-514350" algn="just">
              <a:buAutoNum type="alphaLcPeriod"/>
            </a:pPr>
            <a:r>
              <a:rPr lang="en-US" dirty="0" smtClean="0">
                <a:latin typeface="Times New Roman" pitchFamily="18" charset="0"/>
                <a:cs typeface="Times New Roman" pitchFamily="18" charset="0"/>
              </a:rPr>
              <a:t>For transfer of old share capital to capital reduction account</a:t>
            </a:r>
          </a:p>
          <a:p>
            <a:pPr marL="514350" indent="-514350" algn="just">
              <a:buNone/>
            </a:pPr>
            <a:r>
              <a:rPr lang="en-US" dirty="0" smtClean="0">
                <a:latin typeface="Times New Roman" pitchFamily="18" charset="0"/>
                <a:cs typeface="Times New Roman" pitchFamily="18" charset="0"/>
              </a:rPr>
              <a:t> </a:t>
            </a:r>
            <a:r>
              <a:rPr lang="en-US" dirty="0" smtClean="0">
                <a:solidFill>
                  <a:srgbClr val="C00000"/>
                </a:solidFill>
                <a:latin typeface="Times New Roman" pitchFamily="18" charset="0"/>
                <a:cs typeface="Times New Roman" pitchFamily="18" charset="0"/>
              </a:rPr>
              <a:t>Old share capital A/c Dr.</a:t>
            </a:r>
          </a:p>
          <a:p>
            <a:pPr marL="514350" indent="-514350" algn="just">
              <a:buNone/>
            </a:pPr>
            <a:r>
              <a:rPr lang="en-US" dirty="0" smtClean="0">
                <a:solidFill>
                  <a:srgbClr val="C00000"/>
                </a:solidFill>
                <a:latin typeface="Times New Roman" pitchFamily="18" charset="0"/>
                <a:cs typeface="Times New Roman" pitchFamily="18" charset="0"/>
              </a:rPr>
              <a:t>               To Surrendered shares A/c</a:t>
            </a:r>
          </a:p>
          <a:p>
            <a:pPr>
              <a:buNone/>
            </a:pPr>
            <a:r>
              <a:rPr lang="en-US" dirty="0" smtClean="0">
                <a:latin typeface="Times New Roman" pitchFamily="18" charset="0"/>
                <a:cs typeface="Times New Roman" pitchFamily="18" charset="0"/>
              </a:rPr>
              <a:t>b. For issuing  new shares from surrendered shares</a:t>
            </a:r>
          </a:p>
          <a:p>
            <a:pPr>
              <a:buNone/>
            </a:pPr>
            <a:r>
              <a:rPr lang="en-US" dirty="0" smtClean="0">
                <a:solidFill>
                  <a:srgbClr val="C00000"/>
                </a:solidFill>
                <a:latin typeface="Times New Roman" pitchFamily="18" charset="0"/>
                <a:cs typeface="Times New Roman" pitchFamily="18" charset="0"/>
              </a:rPr>
              <a:t>Surrendered Shares a/c Dr.</a:t>
            </a:r>
          </a:p>
          <a:p>
            <a:pPr>
              <a:buNone/>
            </a:pPr>
            <a:r>
              <a:rPr lang="en-US" dirty="0" smtClean="0">
                <a:solidFill>
                  <a:srgbClr val="C00000"/>
                </a:solidFill>
                <a:latin typeface="Times New Roman" pitchFamily="18" charset="0"/>
                <a:cs typeface="Times New Roman" pitchFamily="18" charset="0"/>
              </a:rPr>
              <a:t>               New Share Capital A/c</a:t>
            </a:r>
          </a:p>
          <a:p>
            <a:pPr>
              <a:buNone/>
            </a:pPr>
            <a:r>
              <a:rPr lang="en-US" dirty="0" smtClean="0">
                <a:latin typeface="Times New Roman" pitchFamily="18" charset="0"/>
                <a:cs typeface="Times New Roman" pitchFamily="18" charset="0"/>
              </a:rPr>
              <a:t>c. Balance in surrendered shares must be transferred to Capital Reduction  account</a:t>
            </a:r>
          </a:p>
          <a:p>
            <a:pPr>
              <a:buNone/>
            </a:pPr>
            <a:endParaRPr lang="en-US" dirty="0" smtClean="0">
              <a:solidFill>
                <a:srgbClr val="C00000"/>
              </a:solidFill>
              <a:latin typeface="Times New Roman" pitchFamily="18" charset="0"/>
              <a:cs typeface="Times New Roman" pitchFamily="18" charset="0"/>
            </a:endParaRPr>
          </a:p>
          <a:p>
            <a:pPr marL="514350" indent="-514350" algn="just">
              <a:buNone/>
            </a:pPr>
            <a:endParaRPr lang="en-US" dirty="0" smtClean="0">
              <a:solidFill>
                <a:srgbClr val="C00000"/>
              </a:solidFill>
              <a:latin typeface="Times New Roman" pitchFamily="18" charset="0"/>
              <a:cs typeface="Times New Roman" pitchFamily="18" charset="0"/>
            </a:endParaRPr>
          </a:p>
          <a:p>
            <a:pPr marL="514350" indent="-514350">
              <a:buAutoNum type="alphaLcPeriod"/>
            </a:pPr>
            <a:endParaRPr lang="en-US" dirty="0" smtClean="0"/>
          </a:p>
          <a:p>
            <a:pPr marL="514350" indent="-514350">
              <a:buNone/>
            </a:pPr>
            <a:endParaRPr lang="en-US" dirty="0"/>
          </a:p>
        </p:txBody>
      </p:sp>
    </p:spTree>
  </p:cSld>
  <p:clrMapOvr>
    <a:masterClrMapping/>
  </p:clrMapOvr>
  <p:transition>
    <p:wedg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77000"/>
          </a:xfrm>
        </p:spPr>
        <p:txBody>
          <a:bodyPr>
            <a:normAutofit fontScale="85000" lnSpcReduction="20000"/>
          </a:bodyPr>
          <a:lstStyle/>
          <a:p>
            <a:pPr>
              <a:buNone/>
            </a:pPr>
            <a:r>
              <a:rPr lang="en-US" sz="2800" dirty="0" smtClean="0">
                <a:latin typeface="Times New Roman" pitchFamily="18" charset="0"/>
                <a:cs typeface="Times New Roman" pitchFamily="18" charset="0"/>
              </a:rPr>
              <a:t>10. If there is over-valuation of some assets (</a:t>
            </a:r>
            <a:r>
              <a:rPr lang="en-US" sz="2800" dirty="0" err="1" smtClean="0">
                <a:latin typeface="Times New Roman" pitchFamily="18" charset="0"/>
                <a:cs typeface="Times New Roman" pitchFamily="18" charset="0"/>
              </a:rPr>
              <a:t>i</a:t>
            </a:r>
            <a:r>
              <a:rPr lang="en-US" sz="2800" dirty="0" smtClean="0">
                <a:latin typeface="Times New Roman" pitchFamily="18" charset="0"/>
                <a:cs typeface="Times New Roman" pitchFamily="18" charset="0"/>
              </a:rPr>
              <a:t>. e if depreciation on some assets is to be provided for )</a:t>
            </a:r>
          </a:p>
          <a:p>
            <a:pPr>
              <a:buNone/>
            </a:pPr>
            <a:r>
              <a:rPr lang="en-US" sz="2800" dirty="0" smtClean="0">
                <a:solidFill>
                  <a:srgbClr val="C00000"/>
                </a:solidFill>
                <a:latin typeface="Times New Roman" pitchFamily="18" charset="0"/>
                <a:cs typeface="Times New Roman" pitchFamily="18" charset="0"/>
              </a:rPr>
              <a:t>Capital Reduction A/c  Dr.</a:t>
            </a:r>
          </a:p>
          <a:p>
            <a:pPr>
              <a:buNone/>
            </a:pPr>
            <a:r>
              <a:rPr lang="en-US" sz="2800" dirty="0" smtClean="0">
                <a:solidFill>
                  <a:srgbClr val="C00000"/>
                </a:solidFill>
                <a:latin typeface="Times New Roman" pitchFamily="18" charset="0"/>
                <a:cs typeface="Times New Roman" pitchFamily="18" charset="0"/>
              </a:rPr>
              <a:t>              </a:t>
            </a:r>
            <a:r>
              <a:rPr lang="en-US" sz="2800" dirty="0" smtClean="0">
                <a:solidFill>
                  <a:srgbClr val="00B0F0"/>
                </a:solidFill>
                <a:latin typeface="Times New Roman" pitchFamily="18" charset="0"/>
                <a:cs typeface="Times New Roman" pitchFamily="18" charset="0"/>
              </a:rPr>
              <a:t>To Asset A/c</a:t>
            </a:r>
          </a:p>
          <a:p>
            <a:pPr>
              <a:buNone/>
            </a:pPr>
            <a:r>
              <a:rPr lang="en-US" sz="2800" dirty="0" smtClean="0">
                <a:latin typeface="Times New Roman" pitchFamily="18" charset="0"/>
                <a:cs typeface="Times New Roman" pitchFamily="18" charset="0"/>
              </a:rPr>
              <a:t>11. When amount of capital reduction is utilized  for writing off fictitious  assets, past losses and excess value of other assets:</a:t>
            </a:r>
          </a:p>
          <a:p>
            <a:pPr>
              <a:buNone/>
            </a:pPr>
            <a:r>
              <a:rPr lang="en-US" sz="2800" dirty="0" smtClean="0">
                <a:solidFill>
                  <a:srgbClr val="C00000"/>
                </a:solidFill>
                <a:latin typeface="Times New Roman" pitchFamily="18" charset="0"/>
                <a:cs typeface="Times New Roman" pitchFamily="18" charset="0"/>
              </a:rPr>
              <a:t>Capital reduction /Reconstruction A/c Dr. </a:t>
            </a:r>
          </a:p>
          <a:p>
            <a:pPr>
              <a:buNone/>
            </a:pPr>
            <a:r>
              <a:rPr lang="en-US" sz="2800" dirty="0" smtClean="0">
                <a:solidFill>
                  <a:srgbClr val="C00000"/>
                </a:solidFill>
                <a:latin typeface="Times New Roman" pitchFamily="18" charset="0"/>
                <a:cs typeface="Times New Roman" pitchFamily="18" charset="0"/>
              </a:rPr>
              <a:t>          </a:t>
            </a:r>
            <a:r>
              <a:rPr lang="en-US" sz="2800" dirty="0" smtClean="0">
                <a:solidFill>
                  <a:srgbClr val="00B0F0"/>
                </a:solidFill>
                <a:latin typeface="Times New Roman" pitchFamily="18" charset="0"/>
                <a:cs typeface="Times New Roman" pitchFamily="18" charset="0"/>
              </a:rPr>
              <a:t>To Profit and Loss account (loss) </a:t>
            </a:r>
          </a:p>
          <a:p>
            <a:pPr>
              <a:buNone/>
            </a:pPr>
            <a:r>
              <a:rPr lang="en-US" sz="2800" dirty="0" smtClean="0">
                <a:solidFill>
                  <a:srgbClr val="00B0F0"/>
                </a:solidFill>
                <a:latin typeface="Times New Roman" pitchFamily="18" charset="0"/>
                <a:cs typeface="Times New Roman" pitchFamily="18" charset="0"/>
              </a:rPr>
              <a:t>          To Preliminary Expenses </a:t>
            </a:r>
          </a:p>
          <a:p>
            <a:pPr>
              <a:buNone/>
            </a:pPr>
            <a:r>
              <a:rPr lang="en-US" sz="2800" dirty="0" smtClean="0">
                <a:solidFill>
                  <a:srgbClr val="00B0F0"/>
                </a:solidFill>
                <a:latin typeface="Times New Roman" pitchFamily="18" charset="0"/>
                <a:cs typeface="Times New Roman" pitchFamily="18" charset="0"/>
              </a:rPr>
              <a:t>          To Discount of issue of shares or debentures account </a:t>
            </a:r>
          </a:p>
          <a:p>
            <a:pPr>
              <a:buNone/>
            </a:pPr>
            <a:r>
              <a:rPr lang="en-US" sz="2800" dirty="0" smtClean="0">
                <a:solidFill>
                  <a:srgbClr val="00B0F0"/>
                </a:solidFill>
                <a:latin typeface="Times New Roman" pitchFamily="18" charset="0"/>
                <a:cs typeface="Times New Roman" pitchFamily="18" charset="0"/>
              </a:rPr>
              <a:t>          To underwriting commission account </a:t>
            </a:r>
          </a:p>
          <a:p>
            <a:pPr>
              <a:buNone/>
            </a:pPr>
            <a:r>
              <a:rPr lang="en-US" sz="2800" dirty="0" smtClean="0">
                <a:solidFill>
                  <a:srgbClr val="00B0F0"/>
                </a:solidFill>
                <a:latin typeface="Times New Roman" pitchFamily="18" charset="0"/>
                <a:cs typeface="Times New Roman" pitchFamily="18" charset="0"/>
              </a:rPr>
              <a:t>          To Advertising Suspense’s account </a:t>
            </a:r>
          </a:p>
          <a:p>
            <a:pPr>
              <a:buNone/>
            </a:pPr>
            <a:r>
              <a:rPr lang="en-US" sz="2800" dirty="0" smtClean="0">
                <a:solidFill>
                  <a:srgbClr val="00B0F0"/>
                </a:solidFill>
                <a:latin typeface="Times New Roman" pitchFamily="18" charset="0"/>
                <a:cs typeface="Times New Roman" pitchFamily="18" charset="0"/>
              </a:rPr>
              <a:t>          To Reconstruction Expenses account </a:t>
            </a:r>
          </a:p>
          <a:p>
            <a:pPr>
              <a:buNone/>
            </a:pPr>
            <a:r>
              <a:rPr lang="en-US" sz="2800" dirty="0" smtClean="0">
                <a:solidFill>
                  <a:srgbClr val="00B0F0"/>
                </a:solidFill>
                <a:latin typeface="Times New Roman" pitchFamily="18" charset="0"/>
                <a:cs typeface="Times New Roman" pitchFamily="18" charset="0"/>
              </a:rPr>
              <a:t>          To Good will account </a:t>
            </a:r>
          </a:p>
          <a:p>
            <a:pPr>
              <a:buNone/>
            </a:pPr>
            <a:r>
              <a:rPr lang="en-US" sz="2800" dirty="0" smtClean="0">
                <a:solidFill>
                  <a:srgbClr val="00B0F0"/>
                </a:solidFill>
                <a:latin typeface="Times New Roman" pitchFamily="18" charset="0"/>
                <a:cs typeface="Times New Roman" pitchFamily="18" charset="0"/>
              </a:rPr>
              <a:t>          To Patents or Trade Marks account </a:t>
            </a:r>
          </a:p>
          <a:p>
            <a:pPr>
              <a:buNone/>
            </a:pPr>
            <a:r>
              <a:rPr lang="en-US" sz="2800" dirty="0" smtClean="0">
                <a:solidFill>
                  <a:srgbClr val="00B0F0"/>
                </a:solidFill>
                <a:latin typeface="Times New Roman" pitchFamily="18" charset="0"/>
                <a:cs typeface="Times New Roman" pitchFamily="18" charset="0"/>
              </a:rPr>
              <a:t>          To Fixed assets account (over valued assets) </a:t>
            </a:r>
          </a:p>
          <a:p>
            <a:pPr>
              <a:buNone/>
            </a:pPr>
            <a:r>
              <a:rPr lang="en-US" sz="2800" dirty="0" smtClean="0">
                <a:solidFill>
                  <a:srgbClr val="00B0F0"/>
                </a:solidFill>
                <a:latin typeface="Times New Roman" pitchFamily="18" charset="0"/>
                <a:cs typeface="Times New Roman" pitchFamily="18" charset="0"/>
              </a:rPr>
              <a:t>          To Other assets account </a:t>
            </a:r>
          </a:p>
          <a:p>
            <a:pPr>
              <a:buNone/>
            </a:pPr>
            <a:r>
              <a:rPr lang="en-US" sz="2800" dirty="0" smtClean="0">
                <a:solidFill>
                  <a:srgbClr val="00B0F0"/>
                </a:solidFill>
                <a:latin typeface="Times New Roman" pitchFamily="18" charset="0"/>
                <a:cs typeface="Times New Roman" pitchFamily="18" charset="0"/>
              </a:rPr>
              <a:t>          To Capital Reserves account (if some balance is still left) </a:t>
            </a:r>
            <a:endParaRPr lang="en-US" sz="2800" dirty="0">
              <a:solidFill>
                <a:srgbClr val="00B0F0"/>
              </a:solidFill>
              <a:latin typeface="Times New Roman" pitchFamily="18" charset="0"/>
              <a:cs typeface="Times New Roman" pitchFamily="18" charset="0"/>
            </a:endParaRPr>
          </a:p>
        </p:txBody>
      </p:sp>
    </p:spTree>
  </p:cSld>
  <p:clrMapOvr>
    <a:masterClrMapping/>
  </p:clrMapOvr>
  <p:transition>
    <p:wedg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pPr>
              <a:buNone/>
            </a:pPr>
            <a:r>
              <a:rPr lang="en-US" b="1" dirty="0" smtClean="0">
                <a:solidFill>
                  <a:srgbClr val="FF0000"/>
                </a:solidFill>
              </a:rPr>
              <a:t>Other Points to be remembered</a:t>
            </a:r>
            <a:r>
              <a:rPr lang="en-US" dirty="0" smtClean="0"/>
              <a:t>:</a:t>
            </a:r>
          </a:p>
          <a:p>
            <a:pPr marL="514350" indent="-514350" algn="just">
              <a:buAutoNum type="arabicPeriod"/>
            </a:pPr>
            <a:r>
              <a:rPr lang="en-US" dirty="0" smtClean="0">
                <a:latin typeface="Times New Roman" pitchFamily="18" charset="0"/>
                <a:cs typeface="Times New Roman" pitchFamily="18" charset="0"/>
              </a:rPr>
              <a:t>If there are any reserves on liabilities side of the Balance sheet they may be used for writing off the losses and fictitious assets.</a:t>
            </a:r>
          </a:p>
          <a:p>
            <a:pPr marL="514350" indent="-514350" algn="just">
              <a:buAutoNum type="arabicPeriod"/>
            </a:pPr>
            <a:r>
              <a:rPr lang="en-US" dirty="0" smtClean="0">
                <a:latin typeface="Times New Roman" pitchFamily="18" charset="0"/>
                <a:cs typeface="Times New Roman" pitchFamily="18" charset="0"/>
              </a:rPr>
              <a:t>No entry need be passed for the cancellation of any contingent liability, such as arrears of dividend on Preference shares.</a:t>
            </a:r>
          </a:p>
          <a:p>
            <a:pPr marL="514350" indent="-514350" algn="just">
              <a:buAutoNum type="arabicPeriod"/>
            </a:pPr>
            <a:r>
              <a:rPr lang="en-US" dirty="0" smtClean="0">
                <a:latin typeface="Times New Roman" pitchFamily="18" charset="0"/>
                <a:cs typeface="Times New Roman" pitchFamily="18" charset="0"/>
              </a:rPr>
              <a:t> The words “ And reduced” have to  be written after the name of the reconstructed company only when  it is required by the court and not invariably </a:t>
            </a:r>
            <a:endParaRPr lang="en-US" dirty="0">
              <a:latin typeface="Times New Roman" pitchFamily="18" charset="0"/>
              <a:cs typeface="Times New Roman" pitchFamily="18" charset="0"/>
            </a:endParaRPr>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a:buNone/>
            </a:pPr>
            <a:r>
              <a:rPr lang="en-US" sz="4000" b="1" dirty="0" smtClean="0">
                <a:solidFill>
                  <a:srgbClr val="FF0000"/>
                </a:solidFill>
                <a:latin typeface="Script MT Bold" pitchFamily="66" charset="0"/>
              </a:rPr>
              <a:t>Learning Objectives</a:t>
            </a:r>
          </a:p>
          <a:p>
            <a:pPr>
              <a:buNone/>
            </a:pPr>
            <a:endParaRPr lang="en-US" sz="4000" b="1" dirty="0" smtClean="0">
              <a:solidFill>
                <a:srgbClr val="FF0000"/>
              </a:solidFill>
            </a:endParaRPr>
          </a:p>
          <a:p>
            <a:pPr>
              <a:buFont typeface="Wingdings" pitchFamily="2" charset="2"/>
              <a:buChar char="v"/>
            </a:pPr>
            <a:r>
              <a:rPr lang="en-US" dirty="0"/>
              <a:t> </a:t>
            </a:r>
            <a:r>
              <a:rPr lang="en-US" b="1" dirty="0" smtClean="0">
                <a:solidFill>
                  <a:srgbClr val="00B0F0"/>
                </a:solidFill>
              </a:rPr>
              <a:t>To  understand the conceptual Framework</a:t>
            </a:r>
          </a:p>
          <a:p>
            <a:pPr>
              <a:buFont typeface="Wingdings" pitchFamily="2" charset="2"/>
              <a:buChar char="v"/>
            </a:pPr>
            <a:r>
              <a:rPr lang="en-US" b="1" dirty="0" smtClean="0">
                <a:solidFill>
                  <a:srgbClr val="92D050"/>
                </a:solidFill>
              </a:rPr>
              <a:t>To Know the accounting procedure</a:t>
            </a:r>
          </a:p>
          <a:p>
            <a:pPr>
              <a:buFont typeface="Wingdings" pitchFamily="2" charset="2"/>
              <a:buChar char="v"/>
            </a:pPr>
            <a:r>
              <a:rPr lang="en-US" b="1" dirty="0" smtClean="0">
                <a:solidFill>
                  <a:srgbClr val="7030A0"/>
                </a:solidFill>
              </a:rPr>
              <a:t>To familiarize with the Problems connected thereto</a:t>
            </a:r>
            <a:endParaRPr lang="en-US" b="1" dirty="0">
              <a:solidFill>
                <a:srgbClr val="7030A0"/>
              </a:solidFill>
            </a:endParaRPr>
          </a:p>
        </p:txBody>
      </p:sp>
    </p:spTree>
  </p:cSld>
  <p:clrMapOvr>
    <a:masterClrMapping/>
  </p:clrMapOvr>
  <p:transition>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763000" cy="5592763"/>
          </a:xfrm>
        </p:spPr>
        <p:txBody>
          <a:bodyPr>
            <a:normAutofit fontScale="85000" lnSpcReduction="10000"/>
          </a:bodyPr>
          <a:lstStyle/>
          <a:p>
            <a:pPr>
              <a:buNone/>
            </a:pPr>
            <a:r>
              <a:rPr lang="en-US" b="1" dirty="0" smtClean="0">
                <a:solidFill>
                  <a:srgbClr val="FF0000"/>
                </a:solidFill>
              </a:rPr>
              <a:t>Conceptual Framework </a:t>
            </a:r>
          </a:p>
          <a:p>
            <a:pPr algn="just">
              <a:buNone/>
            </a:pPr>
            <a:r>
              <a:rPr lang="en-US" sz="3300" dirty="0" smtClean="0">
                <a:latin typeface="Times New Roman" pitchFamily="18" charset="0"/>
                <a:cs typeface="Times New Roman" pitchFamily="18" charset="0"/>
              </a:rPr>
              <a:t>A company might have suffered huge losses in the past or might have the problem of over capitalization or might have over valued its fixed assets because of inadequate provision for depreciation. Such a company faces the danger of going onto liquidation either voluntarily or because of a petition by any of its creditors or Debenture holders. In these circumstances companies have three options: </a:t>
            </a:r>
          </a:p>
          <a:p>
            <a:pPr>
              <a:buNone/>
            </a:pPr>
            <a:r>
              <a:rPr lang="en-US" dirty="0" smtClean="0">
                <a:solidFill>
                  <a:srgbClr val="00B0F0"/>
                </a:solidFill>
                <a:latin typeface="Times New Roman" pitchFamily="18" charset="0"/>
                <a:cs typeface="Times New Roman" pitchFamily="18" charset="0"/>
              </a:rPr>
              <a:t>1</a:t>
            </a:r>
            <a:r>
              <a:rPr lang="en-US" dirty="0" smtClean="0">
                <a:latin typeface="Times New Roman" pitchFamily="18" charset="0"/>
                <a:cs typeface="Times New Roman" pitchFamily="18" charset="0"/>
              </a:rPr>
              <a:t>. </a:t>
            </a:r>
            <a:r>
              <a:rPr lang="en-US" b="1" dirty="0" smtClean="0">
                <a:solidFill>
                  <a:srgbClr val="00B0F0"/>
                </a:solidFill>
                <a:latin typeface="Times New Roman" pitchFamily="18" charset="0"/>
                <a:cs typeface="Times New Roman" pitchFamily="18" charset="0"/>
              </a:rPr>
              <a:t>To Liquidate the company (Liquidation) </a:t>
            </a:r>
          </a:p>
          <a:p>
            <a:pPr>
              <a:buNone/>
            </a:pPr>
            <a:r>
              <a:rPr lang="en-US" b="1" dirty="0" smtClean="0">
                <a:solidFill>
                  <a:srgbClr val="00B0F0"/>
                </a:solidFill>
                <a:latin typeface="Times New Roman" pitchFamily="18" charset="0"/>
                <a:cs typeface="Times New Roman" pitchFamily="18" charset="0"/>
              </a:rPr>
              <a:t>2. To Reconstruct Externally ( External Reconstruction ) </a:t>
            </a:r>
          </a:p>
          <a:p>
            <a:pPr>
              <a:buNone/>
            </a:pPr>
            <a:r>
              <a:rPr lang="en-US" b="1" dirty="0" smtClean="0">
                <a:solidFill>
                  <a:srgbClr val="00B0F0"/>
                </a:solidFill>
                <a:latin typeface="Times New Roman" pitchFamily="18" charset="0"/>
                <a:cs typeface="Times New Roman" pitchFamily="18" charset="0"/>
              </a:rPr>
              <a:t>3. To Reconstruct Internally ( Internal Reconstruction) </a:t>
            </a:r>
          </a:p>
          <a:p>
            <a:pPr>
              <a:buNone/>
            </a:pPr>
            <a:endParaRPr lang="en-US" b="1" dirty="0">
              <a:solidFill>
                <a:srgbClr val="FF0000"/>
              </a:solidFill>
            </a:endParaRPr>
          </a:p>
        </p:txBody>
      </p:sp>
    </p:spTree>
  </p:cSld>
  <p:clrMapOvr>
    <a:masterClrMapping/>
  </p:clrMapOvr>
  <p:transition>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458200" cy="5745163"/>
          </a:xfrm>
        </p:spPr>
        <p:txBody>
          <a:bodyPr>
            <a:normAutofit fontScale="92500" lnSpcReduction="10000"/>
          </a:bodyPr>
          <a:lstStyle/>
          <a:p>
            <a:pPr>
              <a:buNone/>
            </a:pPr>
            <a:r>
              <a:rPr lang="en-US" b="1" dirty="0" smtClean="0">
                <a:solidFill>
                  <a:srgbClr val="FF0000"/>
                </a:solidFill>
              </a:rPr>
              <a:t>Meaning </a:t>
            </a:r>
          </a:p>
          <a:p>
            <a:pPr algn="just">
              <a:buNone/>
            </a:pPr>
            <a:r>
              <a:rPr lang="en-US" i="1" dirty="0" smtClean="0">
                <a:latin typeface="Times New Roman" pitchFamily="18" charset="0"/>
                <a:cs typeface="Times New Roman" pitchFamily="18" charset="0"/>
              </a:rPr>
              <a:t>Internal Reconstruction is an arrangement made by companies whereby the claims of shareholders, Debenture holders, creditors and other liabilities are altered/reduced, so that the accumulated losses are written off, assets are valued at its fair value and the balance sheet shows the true and fair view of the financial position</a:t>
            </a:r>
            <a:r>
              <a:rPr lang="en-US" dirty="0" smtClean="0"/>
              <a:t>. </a:t>
            </a:r>
          </a:p>
          <a:p>
            <a:pPr algn="just">
              <a:buNone/>
            </a:pPr>
            <a:r>
              <a:rPr lang="en-US" dirty="0" smtClean="0">
                <a:solidFill>
                  <a:srgbClr val="00B050"/>
                </a:solidFill>
                <a:latin typeface="Times New Roman" pitchFamily="18" charset="0"/>
                <a:cs typeface="Times New Roman" pitchFamily="18" charset="0"/>
              </a:rPr>
              <a:t>It is an arrangement  under which a company, instead of going into liquidation, reconstructs itself internally by merely altering or reducing the capital of its shareholders and the claims of its debenture holders and creditors with their consent.</a:t>
            </a:r>
            <a:endParaRPr lang="en-US" dirty="0">
              <a:solidFill>
                <a:srgbClr val="00B050"/>
              </a:solidFill>
              <a:latin typeface="Times New Roman" pitchFamily="18" charset="0"/>
              <a:cs typeface="Times New Roman" pitchFamily="18" charset="0"/>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686800" cy="6019800"/>
          </a:xfrm>
        </p:spPr>
        <p:txBody>
          <a:bodyPr/>
          <a:lstStyle/>
          <a:p>
            <a:pPr>
              <a:buNone/>
            </a:pPr>
            <a:r>
              <a:rPr lang="en-US" b="1" dirty="0" smtClean="0">
                <a:solidFill>
                  <a:srgbClr val="FF0000"/>
                </a:solidFill>
              </a:rPr>
              <a:t>Forms of Internal Reconstruction </a:t>
            </a:r>
          </a:p>
          <a:p>
            <a:pPr>
              <a:buNone/>
            </a:pPr>
            <a:r>
              <a:rPr lang="en-US" dirty="0" smtClean="0">
                <a:latin typeface="Times New Roman" pitchFamily="18" charset="0"/>
                <a:cs typeface="Times New Roman" pitchFamily="18" charset="0"/>
              </a:rPr>
              <a:t>Internal Reconstruction may take any of the following two forms: </a:t>
            </a:r>
          </a:p>
          <a:p>
            <a:pPr>
              <a:buNone/>
            </a:pPr>
            <a:r>
              <a:rPr lang="en-US" dirty="0" smtClean="0">
                <a:latin typeface="Times New Roman" pitchFamily="18" charset="0"/>
                <a:cs typeface="Times New Roman" pitchFamily="18" charset="0"/>
              </a:rPr>
              <a:t>1. Re-organization or Alteration of Share Capital </a:t>
            </a:r>
          </a:p>
          <a:p>
            <a:pPr>
              <a:buNone/>
            </a:pPr>
            <a:r>
              <a:rPr lang="en-US" dirty="0" smtClean="0">
                <a:latin typeface="Times New Roman" pitchFamily="18" charset="0"/>
                <a:cs typeface="Times New Roman" pitchFamily="18" charset="0"/>
              </a:rPr>
              <a:t>2. Reduction of Share Capital and other Liabilities </a:t>
            </a:r>
          </a:p>
          <a:p>
            <a:endParaRPr lang="en-US" dirty="0"/>
          </a:p>
        </p:txBody>
      </p:sp>
    </p:spTree>
  </p:cSld>
  <p:clrMapOvr>
    <a:masterClrMapping/>
  </p:clrMapOvr>
  <p:transition>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10600" cy="6324600"/>
          </a:xfrm>
        </p:spPr>
        <p:txBody>
          <a:bodyPr>
            <a:normAutofit fontScale="70000" lnSpcReduction="20000"/>
          </a:bodyPr>
          <a:lstStyle/>
          <a:p>
            <a:pPr>
              <a:buNone/>
            </a:pPr>
            <a:r>
              <a:rPr lang="en-US" b="1" dirty="0" smtClean="0">
                <a:solidFill>
                  <a:srgbClr val="FF0000"/>
                </a:solidFill>
                <a:latin typeface="Times New Roman" pitchFamily="18" charset="0"/>
                <a:cs typeface="Times New Roman" pitchFamily="18" charset="0"/>
              </a:rPr>
              <a:t>I.  </a:t>
            </a:r>
            <a:r>
              <a:rPr lang="en-US" sz="4000" b="1" dirty="0" smtClean="0">
                <a:solidFill>
                  <a:srgbClr val="FF0000"/>
                </a:solidFill>
                <a:latin typeface="Times New Roman" pitchFamily="18" charset="0"/>
                <a:cs typeface="Times New Roman" pitchFamily="18" charset="0"/>
              </a:rPr>
              <a:t>Re-organization or Alteration of Share Capital  </a:t>
            </a:r>
            <a:r>
              <a:rPr lang="en-US" sz="1700" b="1" dirty="0" smtClean="0">
                <a:solidFill>
                  <a:srgbClr val="FF0000"/>
                </a:solidFill>
                <a:latin typeface="Times New Roman" pitchFamily="18" charset="0"/>
                <a:cs typeface="Times New Roman" pitchFamily="18" charset="0"/>
              </a:rPr>
              <a:t>(Sec. 94-97)</a:t>
            </a:r>
          </a:p>
          <a:p>
            <a:pPr algn="just">
              <a:buNone/>
            </a:pPr>
            <a:r>
              <a:rPr lang="en-US" sz="3600" dirty="0" smtClean="0">
                <a:latin typeface="Times New Roman" pitchFamily="18" charset="0"/>
                <a:cs typeface="Times New Roman" pitchFamily="18" charset="0"/>
              </a:rPr>
              <a:t>Re-organization or alteration of share capital refers to the re-arrangement of the capital of the company and include the following: </a:t>
            </a:r>
          </a:p>
          <a:p>
            <a:pPr algn="just">
              <a:buNone/>
            </a:pPr>
            <a:r>
              <a:rPr lang="en-US" sz="3600" dirty="0" smtClean="0">
                <a:latin typeface="Times New Roman" pitchFamily="18" charset="0"/>
                <a:cs typeface="Times New Roman" pitchFamily="18" charset="0"/>
              </a:rPr>
              <a:t>a. Increasing the share capital by making fresh issue of shares </a:t>
            </a:r>
          </a:p>
          <a:p>
            <a:pPr algn="just">
              <a:buNone/>
            </a:pPr>
            <a:r>
              <a:rPr lang="en-US" sz="3600" dirty="0" smtClean="0">
                <a:latin typeface="Times New Roman" pitchFamily="18" charset="0"/>
                <a:cs typeface="Times New Roman" pitchFamily="18" charset="0"/>
              </a:rPr>
              <a:t>b. Decreasing the share capital by cancelling the unissued shares. </a:t>
            </a:r>
          </a:p>
          <a:p>
            <a:pPr algn="just">
              <a:buNone/>
            </a:pPr>
            <a:r>
              <a:rPr lang="en-US" sz="3600" dirty="0" smtClean="0">
                <a:latin typeface="Times New Roman" pitchFamily="18" charset="0"/>
                <a:cs typeface="Times New Roman" pitchFamily="18" charset="0"/>
              </a:rPr>
              <a:t>c. Conversion of shares into stock and vice versa </a:t>
            </a:r>
          </a:p>
          <a:p>
            <a:pPr algn="just">
              <a:buNone/>
            </a:pPr>
            <a:r>
              <a:rPr lang="en-US" sz="3600" dirty="0" smtClean="0">
                <a:latin typeface="Times New Roman" pitchFamily="18" charset="0"/>
                <a:cs typeface="Times New Roman" pitchFamily="18" charset="0"/>
              </a:rPr>
              <a:t>d. Consolidation of shares of smaller amounts into shares of larger amounts </a:t>
            </a:r>
          </a:p>
          <a:p>
            <a:pPr algn="just">
              <a:buNone/>
            </a:pPr>
            <a:r>
              <a:rPr lang="en-US" sz="3600" dirty="0" smtClean="0">
                <a:latin typeface="Times New Roman" pitchFamily="18" charset="0"/>
                <a:cs typeface="Times New Roman" pitchFamily="18" charset="0"/>
              </a:rPr>
              <a:t>e. Sub-division of shares of larger amounts into share of smaller amounts. </a:t>
            </a:r>
          </a:p>
          <a:p>
            <a:endParaRPr lang="en-US" dirty="0" smtClean="0"/>
          </a:p>
          <a:p>
            <a:pPr algn="just"/>
            <a:r>
              <a:rPr lang="en-US" sz="4000" b="1" dirty="0" smtClean="0">
                <a:solidFill>
                  <a:srgbClr val="00B0F0"/>
                </a:solidFill>
              </a:rPr>
              <a:t>A company can alter its share capital if it is authorized by its Articles of Association by passing  an ordinary resolution in the general meeting.  Confirmation of the court is not required. </a:t>
            </a:r>
            <a:endParaRPr lang="en-US" sz="4000" b="1" dirty="0">
              <a:solidFill>
                <a:srgbClr val="00B0F0"/>
              </a:solidFill>
            </a:endParaRPr>
          </a:p>
        </p:txBody>
      </p:sp>
    </p:spTree>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686800" cy="5668963"/>
          </a:xfrm>
        </p:spPr>
        <p:txBody>
          <a:bodyPr>
            <a:normAutofit fontScale="92500" lnSpcReduction="20000"/>
          </a:bodyPr>
          <a:lstStyle/>
          <a:p>
            <a:pPr algn="just">
              <a:buNone/>
            </a:pPr>
            <a:r>
              <a:rPr lang="en-US" b="1" dirty="0" smtClean="0">
                <a:solidFill>
                  <a:srgbClr val="FF0000"/>
                </a:solidFill>
                <a:latin typeface="Times New Roman" pitchFamily="18" charset="0"/>
                <a:cs typeface="Times New Roman" pitchFamily="18" charset="0"/>
              </a:rPr>
              <a:t> II. Reduction of Share Capital and other Liabilities </a:t>
            </a:r>
          </a:p>
          <a:p>
            <a:pPr algn="just">
              <a:buNone/>
            </a:pPr>
            <a:r>
              <a:rPr lang="en-US" sz="1300" b="1" dirty="0" smtClean="0">
                <a:solidFill>
                  <a:srgbClr val="FF0000"/>
                </a:solidFill>
                <a:latin typeface="Times New Roman" pitchFamily="18" charset="0"/>
                <a:cs typeface="Times New Roman" pitchFamily="18" charset="0"/>
              </a:rPr>
              <a:t>(Sec 100-105)</a:t>
            </a:r>
          </a:p>
          <a:p>
            <a:pPr algn="just">
              <a:buNone/>
            </a:pPr>
            <a:r>
              <a:rPr lang="en-US" dirty="0" smtClean="0">
                <a:latin typeface="Times New Roman" pitchFamily="18" charset="0"/>
                <a:cs typeface="Times New Roman" pitchFamily="18" charset="0"/>
              </a:rPr>
              <a:t>Reduction of Share Capital is an arrangement under which the capital of the shareholder and sometimes even the claims of debenture holders and the creditors are reduced. The amount made available by capital reduction is utilized in writing off the accumulated losses, fictitious assets and the overvalued portion of the other assets</a:t>
            </a:r>
            <a:r>
              <a:rPr lang="en-US" dirty="0" smtClean="0"/>
              <a:t>. </a:t>
            </a:r>
          </a:p>
          <a:p>
            <a:r>
              <a:rPr lang="en-US" b="1" dirty="0" smtClean="0">
                <a:solidFill>
                  <a:srgbClr val="00B0F0"/>
                </a:solidFill>
              </a:rPr>
              <a:t>A company can reduce its paid-up capital if </a:t>
            </a:r>
          </a:p>
          <a:p>
            <a:pPr>
              <a:buNone/>
            </a:pPr>
            <a:r>
              <a:rPr lang="en-US" b="1" dirty="0" smtClean="0">
                <a:solidFill>
                  <a:srgbClr val="00B0F0"/>
                </a:solidFill>
              </a:rPr>
              <a:t>a. It is authorized by its articles </a:t>
            </a:r>
          </a:p>
          <a:p>
            <a:pPr>
              <a:buNone/>
            </a:pPr>
            <a:r>
              <a:rPr lang="en-US" b="1" dirty="0" smtClean="0">
                <a:solidFill>
                  <a:srgbClr val="00B0F0"/>
                </a:solidFill>
              </a:rPr>
              <a:t>b. A special resolution is passed and </a:t>
            </a:r>
          </a:p>
          <a:p>
            <a:pPr>
              <a:buNone/>
            </a:pPr>
            <a:r>
              <a:rPr lang="en-US" b="1" dirty="0" smtClean="0">
                <a:solidFill>
                  <a:srgbClr val="00B0F0"/>
                </a:solidFill>
              </a:rPr>
              <a:t>c. A sanction of the court is obtained </a:t>
            </a:r>
          </a:p>
          <a:p>
            <a:endParaRPr lang="en-US" dirty="0"/>
          </a:p>
        </p:txBody>
      </p:sp>
    </p:spTree>
  </p:cSld>
  <p:clrMapOvr>
    <a:masterClrMapping/>
  </p:clrMapOvr>
  <p:transition>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534400" cy="6172200"/>
          </a:xfrm>
        </p:spPr>
        <p:txBody>
          <a:bodyPr>
            <a:normAutofit fontScale="62500" lnSpcReduction="20000"/>
          </a:bodyPr>
          <a:lstStyle/>
          <a:p>
            <a:pPr>
              <a:buNone/>
            </a:pPr>
            <a:r>
              <a:rPr lang="en-US" sz="4600" b="1" dirty="0" smtClean="0">
                <a:solidFill>
                  <a:srgbClr val="FF0000"/>
                </a:solidFill>
              </a:rPr>
              <a:t>Differences between Internal Reconstruction and External Reconstruction </a:t>
            </a:r>
          </a:p>
          <a:p>
            <a:pPr>
              <a:buNone/>
            </a:pPr>
            <a:endParaRPr lang="en-US" sz="4600" b="1" dirty="0" smtClean="0">
              <a:solidFill>
                <a:srgbClr val="FF0000"/>
              </a:solidFill>
            </a:endParaRPr>
          </a:p>
          <a:p>
            <a:pPr algn="just">
              <a:buNone/>
            </a:pPr>
            <a:r>
              <a:rPr lang="en-US" dirty="0" smtClean="0"/>
              <a:t>a. </a:t>
            </a:r>
            <a:r>
              <a:rPr lang="en-US" sz="3800" dirty="0" smtClean="0">
                <a:latin typeface="Times New Roman" pitchFamily="18" charset="0"/>
                <a:cs typeface="Times New Roman" pitchFamily="18" charset="0"/>
              </a:rPr>
              <a:t>No new company is formed in case of Internal Reconstruction. A new company is formed in case of External Reconstruction. </a:t>
            </a:r>
          </a:p>
          <a:p>
            <a:pPr algn="just">
              <a:buNone/>
            </a:pPr>
            <a:r>
              <a:rPr lang="en-US" sz="3800" dirty="0" smtClean="0">
                <a:latin typeface="Times New Roman" pitchFamily="18" charset="0"/>
                <a:cs typeface="Times New Roman" pitchFamily="18" charset="0"/>
              </a:rPr>
              <a:t>b. In case of Internal Reconstruction, no company is liquidated. In case of External Reconstruction one company is liquidated </a:t>
            </a:r>
          </a:p>
          <a:p>
            <a:pPr algn="just">
              <a:buNone/>
            </a:pPr>
            <a:r>
              <a:rPr lang="en-US" sz="3800" dirty="0" smtClean="0">
                <a:latin typeface="Times New Roman" pitchFamily="18" charset="0"/>
                <a:cs typeface="Times New Roman" pitchFamily="18" charset="0"/>
              </a:rPr>
              <a:t>c. Internal Reconstruction requires court’s confirmation. But External Reconstruction can be effected without court’s confirmation </a:t>
            </a:r>
          </a:p>
          <a:p>
            <a:pPr algn="just">
              <a:buNone/>
            </a:pPr>
            <a:r>
              <a:rPr lang="en-US" sz="3800" dirty="0" smtClean="0">
                <a:latin typeface="Times New Roman" pitchFamily="18" charset="0"/>
                <a:cs typeface="Times New Roman" pitchFamily="18" charset="0"/>
              </a:rPr>
              <a:t>d. Internal Reconstruction is a slow and tedious process. But External Reconstruction can be carried out easily </a:t>
            </a:r>
          </a:p>
          <a:p>
            <a:pPr algn="just">
              <a:buNone/>
            </a:pPr>
            <a:r>
              <a:rPr lang="en-US" sz="3800" dirty="0" smtClean="0">
                <a:latin typeface="Times New Roman" pitchFamily="18" charset="0"/>
                <a:cs typeface="Times New Roman" pitchFamily="18" charset="0"/>
              </a:rPr>
              <a:t>e. In the case of Internal Reconstruction, the company is able to set off its past losses against future profits. Whereas, in the case of External Reconstruction, the past losses of the old company can’t be set off against the future profits of the new company. </a:t>
            </a:r>
          </a:p>
          <a:p>
            <a:endParaRPr lang="en-US" sz="3800" dirty="0"/>
          </a:p>
        </p:txBody>
      </p:sp>
    </p:spTree>
  </p:cSld>
  <p:clrMapOvr>
    <a:masterClrMapping/>
  </p:clrMapOvr>
  <p:transition>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19800"/>
          </a:xfrm>
        </p:spPr>
        <p:txBody>
          <a:bodyPr>
            <a:normAutofit lnSpcReduction="10000"/>
          </a:bodyPr>
          <a:lstStyle/>
          <a:p>
            <a:pPr>
              <a:buNone/>
            </a:pPr>
            <a:r>
              <a:rPr lang="en-US" b="1" dirty="0" smtClean="0">
                <a:solidFill>
                  <a:srgbClr val="FF0000"/>
                </a:solidFill>
              </a:rPr>
              <a:t>Accounting Procedures:</a:t>
            </a:r>
          </a:p>
          <a:p>
            <a:pPr>
              <a:buNone/>
            </a:pPr>
            <a:r>
              <a:rPr lang="en-US" b="1" dirty="0" smtClean="0">
                <a:solidFill>
                  <a:srgbClr val="7030A0"/>
                </a:solidFill>
                <a:latin typeface="Times New Roman" pitchFamily="18" charset="0"/>
                <a:cs typeface="Times New Roman" pitchFamily="18" charset="0"/>
              </a:rPr>
              <a:t>Journal  Entries ( Reorganization/Alteration of capital)</a:t>
            </a:r>
          </a:p>
          <a:p>
            <a:pPr>
              <a:buNone/>
            </a:pPr>
            <a:r>
              <a:rPr lang="en-US" dirty="0" smtClean="0"/>
              <a:t>1. </a:t>
            </a:r>
            <a:r>
              <a:rPr lang="en-US" sz="2800" dirty="0" smtClean="0">
                <a:latin typeface="Times New Roman" pitchFamily="18" charset="0"/>
                <a:cs typeface="Times New Roman" pitchFamily="18" charset="0"/>
              </a:rPr>
              <a:t>Increase of share capital by issue of fresh  shares</a:t>
            </a:r>
          </a:p>
          <a:p>
            <a:pPr>
              <a:buNone/>
            </a:pPr>
            <a:r>
              <a:rPr lang="en-US" sz="2800" dirty="0" smtClean="0">
                <a:solidFill>
                  <a:srgbClr val="C00000"/>
                </a:solidFill>
                <a:latin typeface="Times New Roman" pitchFamily="18" charset="0"/>
                <a:cs typeface="Times New Roman" pitchFamily="18" charset="0"/>
              </a:rPr>
              <a:t>Bank  A/c  Dr. </a:t>
            </a:r>
          </a:p>
          <a:p>
            <a:pPr>
              <a:buNone/>
            </a:pPr>
            <a:r>
              <a:rPr lang="en-US" sz="2800" dirty="0" smtClean="0">
                <a:solidFill>
                  <a:srgbClr val="C00000"/>
                </a:solidFill>
                <a:latin typeface="Times New Roman" pitchFamily="18" charset="0"/>
                <a:cs typeface="Times New Roman" pitchFamily="18" charset="0"/>
              </a:rPr>
              <a:t>      To Share Capital A/c</a:t>
            </a:r>
          </a:p>
          <a:p>
            <a:pPr>
              <a:buNone/>
            </a:pPr>
            <a:r>
              <a:rPr lang="en-US" sz="2800" dirty="0" smtClean="0">
                <a:latin typeface="Times New Roman" pitchFamily="18" charset="0"/>
                <a:cs typeface="Times New Roman" pitchFamily="18" charset="0"/>
              </a:rPr>
              <a:t>2. Decrease of share capital by cancellation of unissued shares</a:t>
            </a:r>
          </a:p>
          <a:p>
            <a:pPr>
              <a:buNone/>
            </a:pPr>
            <a:r>
              <a:rPr lang="en-US" sz="2800" dirty="0" smtClean="0">
                <a:latin typeface="Times New Roman" pitchFamily="18" charset="0"/>
                <a:cs typeface="Times New Roman" pitchFamily="18" charset="0"/>
              </a:rPr>
              <a:t>       </a:t>
            </a:r>
            <a:r>
              <a:rPr lang="en-US" sz="2800" b="1" dirty="0" smtClean="0">
                <a:solidFill>
                  <a:srgbClr val="00B050"/>
                </a:solidFill>
                <a:latin typeface="Times New Roman" pitchFamily="18" charset="0"/>
                <a:cs typeface="Times New Roman" pitchFamily="18" charset="0"/>
              </a:rPr>
              <a:t>No Entry</a:t>
            </a:r>
          </a:p>
          <a:p>
            <a:pPr>
              <a:buNone/>
            </a:pPr>
            <a:r>
              <a:rPr lang="en-US" sz="2800" dirty="0" smtClean="0">
                <a:latin typeface="Times New Roman" pitchFamily="18" charset="0"/>
                <a:cs typeface="Times New Roman" pitchFamily="18" charset="0"/>
              </a:rPr>
              <a:t>3. Conversion  of shares into stocks</a:t>
            </a:r>
          </a:p>
          <a:p>
            <a:pPr>
              <a:buNone/>
            </a:pPr>
            <a:r>
              <a:rPr lang="en-US" sz="2800" dirty="0" smtClean="0">
                <a:solidFill>
                  <a:srgbClr val="C00000"/>
                </a:solidFill>
                <a:latin typeface="Times New Roman" pitchFamily="18" charset="0"/>
                <a:cs typeface="Times New Roman" pitchFamily="18" charset="0"/>
              </a:rPr>
              <a:t>Shares capital A/c   Dr. </a:t>
            </a:r>
          </a:p>
          <a:p>
            <a:pPr>
              <a:buNone/>
            </a:pPr>
            <a:r>
              <a:rPr lang="en-US" sz="2800" dirty="0" smtClean="0">
                <a:solidFill>
                  <a:srgbClr val="C00000"/>
                </a:solidFill>
                <a:latin typeface="Times New Roman" pitchFamily="18" charset="0"/>
                <a:cs typeface="Times New Roman" pitchFamily="18" charset="0"/>
              </a:rPr>
              <a:t>     To Stock A/c</a:t>
            </a:r>
            <a:endParaRPr lang="en-US" sz="2800" dirty="0">
              <a:solidFill>
                <a:srgbClr val="C00000"/>
              </a:solidFill>
              <a:latin typeface="Times New Roman" pitchFamily="18" charset="0"/>
              <a:cs typeface="Times New Roman" pitchFamily="18" charset="0"/>
            </a:endParaRPr>
          </a:p>
        </p:txBody>
      </p:sp>
    </p:spTree>
  </p:cSld>
  <p:clrMapOvr>
    <a:masterClrMapping/>
  </p:clrMapOvr>
  <p:transition>
    <p:wedg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553</TotalTime>
  <Words>1382</Words>
  <Application>Microsoft Office PowerPoint</Application>
  <PresentationFormat>On-screen Show (4:3)</PresentationFormat>
  <Paragraphs>127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Desktop</dc:creator>
  <cp:lastModifiedBy>Windows User</cp:lastModifiedBy>
  <cp:revision>79</cp:revision>
  <dcterms:created xsi:type="dcterms:W3CDTF">2015-02-04T16:20:19Z</dcterms:created>
  <dcterms:modified xsi:type="dcterms:W3CDTF">2020-04-20T09:56:25Z</dcterms:modified>
</cp:coreProperties>
</file>